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5" r:id="rId29"/>
    <p:sldId id="281" r:id="rId30"/>
    <p:sldId id="306" r:id="rId31"/>
    <p:sldId id="282" r:id="rId32"/>
    <p:sldId id="307" r:id="rId33"/>
    <p:sldId id="283" r:id="rId34"/>
    <p:sldId id="284" r:id="rId35"/>
    <p:sldId id="285" r:id="rId36"/>
    <p:sldId id="286" r:id="rId37"/>
    <p:sldId id="308" r:id="rId38"/>
    <p:sldId id="287" r:id="rId39"/>
    <p:sldId id="288" r:id="rId40"/>
    <p:sldId id="289" r:id="rId41"/>
    <p:sldId id="290" r:id="rId42"/>
    <p:sldId id="291" r:id="rId43"/>
    <p:sldId id="304" r:id="rId44"/>
  </p:sldIdLst>
  <p:sldSz cx="9144000" cy="6858000"/>
  <p:notesSz cx="6858000" cy="9144000"/>
  <p:embeddedFontLst>
    <p:embeddedFont>
      <p:font typeface="Calibri" panose="020F0502020204030204"/>
      <p:regular r:id="rId48"/>
    </p:embeddedFont>
    <p:embeddedFont>
      <p:font typeface="Bebas Neue" panose="020B0606020202050201"/>
      <p:regular r:id="rId49"/>
    </p:embeddedFont>
    <p:embeddedFont>
      <p:font typeface="Cambria" panose="02040503050406030204"/>
      <p:regular r:id="rId50"/>
      <p:bold r:id="rId51"/>
      <p:italic r:id="rId52"/>
      <p:boldItalic r:id="rId53"/>
    </p:embeddedFont>
    <p:embeddedFont>
      <p:font typeface="Cambria" panose="0204050305040603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font" Target="fonts/font10.fntdata"/><Relationship Id="rId56" Type="http://schemas.openxmlformats.org/officeDocument/2006/relationships/font" Target="fonts/font9.fntdata"/><Relationship Id="rId55" Type="http://schemas.openxmlformats.org/officeDocument/2006/relationships/font" Target="fonts/font8.fntdata"/><Relationship Id="rId54" Type="http://schemas.openxmlformats.org/officeDocument/2006/relationships/font" Target="fonts/font7.fntdata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" Target="slides/slide2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5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5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5.png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5.png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5.png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5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7" name="Google Shape;177;p1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1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p1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5" name="Google Shape;205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4" name="Google Shape;214;p1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3" name="Google Shape;223;p1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3" name="Google Shape;233;p1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1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1" name="Google Shape;251;p18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2" name="Google Shape;262;p1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" name="Google Shape;102;p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2" name="Google Shape;272;p2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2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2" name="Google Shape;292;p2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2" name="Google Shape;302;p2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1" name="Google Shape;311;p2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1" name="Google Shape;321;p2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1" name="Google Shape;321;p2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0" name="Google Shape;330;p2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0" name="Google Shape;330;p2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9" name="Google Shape;339;p2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1" name="Google Shape;111;p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9" name="Google Shape;339;p2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" name="Google Shape;348;p28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2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2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3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3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3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3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3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3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3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4" name="Google Shape;384;p3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3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3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3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3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3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1" name="Google Shape;411;p3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p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6" name="Google Shape;536;p4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" name="Google Shape;130;p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1" name="Google Shape;141;p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0" name="Google Shape;150;p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9" name="Google Shape;159;p8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8" name="Google Shape;168;p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/>
          <p:nvPr>
            <p:ph type="ctrTitle"/>
          </p:nvPr>
        </p:nvSpPr>
        <p:spPr>
          <a:xfrm>
            <a:off x="601670" y="1291130"/>
            <a:ext cx="7940660" cy="132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600"/>
              <a:buFont typeface="Calibri" panose="020F0502020204030204"/>
              <a:buNone/>
              <a:defRPr sz="3600">
                <a:solidFill>
                  <a:srgbClr val="FF75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1"/>
          <p:cNvSpPr txBox="1"/>
          <p:nvPr>
            <p:ph type="subTitle" idx="1"/>
          </p:nvPr>
        </p:nvSpPr>
        <p:spPr>
          <a:xfrm>
            <a:off x="601670" y="2665475"/>
            <a:ext cx="7940660" cy="137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None/>
              <a:defRPr sz="2800">
                <a:solidFill>
                  <a:srgbClr val="324600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0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60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6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1"/>
          <p:cNvSpPr txBox="1"/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6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 txBox="1"/>
          <p:nvPr>
            <p:ph type="title"/>
          </p:nvPr>
        </p:nvSpPr>
        <p:spPr>
          <a:xfrm>
            <a:off x="448965" y="222195"/>
            <a:ext cx="8246070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600"/>
              <a:buFont typeface="Calibri" panose="020F0502020204030204"/>
              <a:buNone/>
              <a:defRPr sz="3600">
                <a:solidFill>
                  <a:srgbClr val="FF75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2"/>
          <p:cNvSpPr txBox="1"/>
          <p:nvPr>
            <p:ph type="body" idx="1"/>
          </p:nvPr>
        </p:nvSpPr>
        <p:spPr>
          <a:xfrm>
            <a:off x="448965" y="1138426"/>
            <a:ext cx="8246069" cy="502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Char char="•"/>
              <a:defRPr sz="2800">
                <a:solidFill>
                  <a:srgbClr val="324600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Char char="–"/>
              <a:defRPr>
                <a:solidFill>
                  <a:srgbClr val="324600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Char char="•"/>
              <a:defRPr>
                <a:solidFill>
                  <a:srgbClr val="324600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–"/>
              <a:defRPr>
                <a:solidFill>
                  <a:srgbClr val="324600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»"/>
              <a:defRPr>
                <a:solidFill>
                  <a:srgbClr val="3246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/>
          <p:nvPr>
            <p:ph type="title"/>
          </p:nvPr>
        </p:nvSpPr>
        <p:spPr>
          <a:xfrm>
            <a:off x="1976015" y="527605"/>
            <a:ext cx="6566314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600"/>
              <a:buFont typeface="Calibri" panose="020F0502020204030204"/>
              <a:buNone/>
              <a:defRPr sz="3600">
                <a:solidFill>
                  <a:srgbClr val="FF75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3"/>
          <p:cNvSpPr txBox="1"/>
          <p:nvPr>
            <p:ph type="body" idx="1"/>
          </p:nvPr>
        </p:nvSpPr>
        <p:spPr>
          <a:xfrm>
            <a:off x="1976016" y="1443835"/>
            <a:ext cx="6566314" cy="473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Char char="•"/>
              <a:defRPr sz="2800">
                <a:solidFill>
                  <a:srgbClr val="324600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Char char="–"/>
              <a:defRPr>
                <a:solidFill>
                  <a:srgbClr val="324600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Char char="•"/>
              <a:defRPr>
                <a:solidFill>
                  <a:srgbClr val="324600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–"/>
              <a:defRPr>
                <a:solidFill>
                  <a:srgbClr val="324600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»"/>
              <a:defRPr>
                <a:solidFill>
                  <a:srgbClr val="3246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4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5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5"/>
          <p:cNvSpPr txBox="1"/>
          <p:nvPr>
            <p:ph type="title"/>
          </p:nvPr>
        </p:nvSpPr>
        <p:spPr>
          <a:xfrm>
            <a:off x="457200" y="833014"/>
            <a:ext cx="8229600" cy="58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5"/>
          <p:cNvSpPr txBox="1"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55"/>
          <p:cNvSpPr txBox="1"/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5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/>
          <p:nvPr>
            <p:ph type="title"/>
          </p:nvPr>
        </p:nvSpPr>
        <p:spPr>
          <a:xfrm>
            <a:off x="448965" y="222195"/>
            <a:ext cx="8246070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600"/>
              <a:buFont typeface="Calibri" panose="020F0502020204030204"/>
              <a:buNone/>
              <a:defRPr sz="3600">
                <a:solidFill>
                  <a:srgbClr val="FF75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6"/>
          <p:cNvSpPr txBox="1"/>
          <p:nvPr>
            <p:ph type="body" idx="1"/>
          </p:nvPr>
        </p:nvSpPr>
        <p:spPr>
          <a:xfrm>
            <a:off x="448966" y="1330318"/>
            <a:ext cx="4123034" cy="57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None/>
              <a:defRPr sz="2400" b="1">
                <a:solidFill>
                  <a:srgbClr val="3246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56"/>
          <p:cNvSpPr txBox="1"/>
          <p:nvPr>
            <p:ph type="body" idx="2"/>
          </p:nvPr>
        </p:nvSpPr>
        <p:spPr>
          <a:xfrm>
            <a:off x="448965" y="2054654"/>
            <a:ext cx="4123035" cy="303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Char char="•"/>
              <a:defRPr sz="2400">
                <a:solidFill>
                  <a:srgbClr val="324600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–"/>
              <a:defRPr sz="2000">
                <a:solidFill>
                  <a:srgbClr val="324600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24600"/>
              </a:buClr>
              <a:buSzPts val="1800"/>
              <a:buChar char="•"/>
              <a:defRPr sz="1800">
                <a:solidFill>
                  <a:srgbClr val="324600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24600"/>
              </a:buClr>
              <a:buSzPts val="1600"/>
              <a:buChar char="–"/>
              <a:defRPr sz="1600">
                <a:solidFill>
                  <a:srgbClr val="324600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24600"/>
              </a:buClr>
              <a:buSzPts val="1600"/>
              <a:buChar char="»"/>
              <a:defRPr sz="1600">
                <a:solidFill>
                  <a:srgbClr val="324600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56"/>
          <p:cNvSpPr txBox="1"/>
          <p:nvPr>
            <p:ph type="body" idx="3"/>
          </p:nvPr>
        </p:nvSpPr>
        <p:spPr>
          <a:xfrm>
            <a:off x="4572001" y="1330319"/>
            <a:ext cx="4106566" cy="57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None/>
              <a:defRPr sz="2400" b="1">
                <a:solidFill>
                  <a:srgbClr val="3246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1" name="Google Shape;51;p56"/>
          <p:cNvSpPr txBox="1"/>
          <p:nvPr>
            <p:ph type="body" idx="4"/>
          </p:nvPr>
        </p:nvSpPr>
        <p:spPr>
          <a:xfrm>
            <a:off x="4572000" y="2054655"/>
            <a:ext cx="4106566" cy="303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Char char="•"/>
              <a:defRPr sz="2400">
                <a:solidFill>
                  <a:srgbClr val="324600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–"/>
              <a:defRPr sz="2000">
                <a:solidFill>
                  <a:srgbClr val="324600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24600"/>
              </a:buClr>
              <a:buSzPts val="1800"/>
              <a:buChar char="•"/>
              <a:defRPr sz="1800">
                <a:solidFill>
                  <a:srgbClr val="324600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24600"/>
              </a:buClr>
              <a:buSzPts val="1600"/>
              <a:buChar char="–"/>
              <a:defRPr sz="1600">
                <a:solidFill>
                  <a:srgbClr val="324600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24600"/>
              </a:buClr>
              <a:buSzPts val="1600"/>
              <a:buChar char="»"/>
              <a:defRPr sz="1600">
                <a:solidFill>
                  <a:srgbClr val="324600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5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6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6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7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7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8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8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9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59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5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9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9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50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5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5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5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1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3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5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7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vmlDrawing" Target="../drawings/vmlDrawing2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9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vmlDrawing" Target="../drawings/vmlDrawing2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vmlDrawing" Target="../drawings/vmlDrawing2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vmlDrawing" Target="../drawings/vmlDrawing2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vmlDrawing" Target="../drawings/vmlDrawing2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vmlDrawing" Target="../drawings/vmlDrawing3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vmlDrawing" Target="../drawings/vmlDrawing3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7" Type="http://schemas.openxmlformats.org/officeDocument/2006/relationships/vmlDrawing" Target="../drawings/vmlDrawing3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7" Type="http://schemas.openxmlformats.org/officeDocument/2006/relationships/vmlDrawing" Target="../drawings/vmlDrawing3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3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vmlDrawing" Target="../drawings/vmlDrawing3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7" Type="http://schemas.openxmlformats.org/officeDocument/2006/relationships/vmlDrawing" Target="../drawings/vmlDrawing3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7" Type="http://schemas.openxmlformats.org/officeDocument/2006/relationships/vmlDrawing" Target="../drawings/vmlDrawing3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8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7" Type="http://schemas.openxmlformats.org/officeDocument/2006/relationships/vmlDrawing" Target="../drawings/vmlDrawing3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0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4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7" Type="http://schemas.openxmlformats.org/officeDocument/2006/relationships/vmlDrawing" Target="../drawings/vmlDrawing3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2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5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7" Type="http://schemas.openxmlformats.org/officeDocument/2006/relationships/vmlDrawing" Target="../drawings/vmlDrawing40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53.bin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vmlDrawing" Target="../drawings/vmlDrawing41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oleObject" Target="../embeddings/oleObject55.bin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2173605" y="222250"/>
            <a:ext cx="6970395" cy="137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5400"/>
              <a:buFont typeface="Bebas Neue" panose="020B0606020202050201"/>
              <a:buNone/>
            </a:pPr>
            <a:r>
              <a:rPr lang="en-US" sz="5400" b="1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rPr>
              <a:t>CLOUD COMPUTING &amp; SECURITY   (BIS613D) </a:t>
            </a:r>
            <a:endParaRPr sz="2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1"/>
          <p:cNvSpPr txBox="1"/>
          <p:nvPr>
            <p:ph type="subTitle" idx="1"/>
          </p:nvPr>
        </p:nvSpPr>
        <p:spPr>
          <a:xfrm>
            <a:off x="4266565" y="4958080"/>
            <a:ext cx="4428490" cy="15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2800"/>
              <a:buNone/>
            </a:pPr>
            <a:r>
              <a:rPr lang="en-US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Dr. Srividya R</a:t>
            </a:r>
            <a:endParaRPr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None/>
            </a:pPr>
            <a:r>
              <a:rPr lang="en-US"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Assoc. Professor, ISE Dept.</a:t>
            </a:r>
            <a:endParaRPr sz="24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8890" y="0"/>
            <a:ext cx="1055370" cy="703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7;p1"/>
          <p:cNvGraphicFramePr/>
          <p:nvPr/>
        </p:nvGraphicFramePr>
        <p:xfrm>
          <a:off x="-8890" y="6039485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2" imgW="10372725" imgH="8743950" progId="Paint.Picture">
                  <p:embed/>
                </p:oleObj>
              </mc:Choice>
              <mc:Fallback>
                <p:oleObj name="" r:id="rId2" imgW="10372725" imgH="8743950" progId="Paint.Picture">
                  <p:embed/>
                  <p:pic>
                    <p:nvPicPr>
                      <p:cNvPr id="0" name="Google Shape;97;p1"/>
                      <p:cNvPicPr preferRelativeResize="0"/>
                      <p:nvPr/>
                    </p:nvPicPr>
                    <p:blipFill rotWithShape="1"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-8890" y="6039485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Google Shape;98;p1"/>
          <p:cNvSpPr txBox="1"/>
          <p:nvPr/>
        </p:nvSpPr>
        <p:spPr>
          <a:xfrm>
            <a:off x="2551824" y="2086600"/>
            <a:ext cx="652110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n-US" sz="2800" b="1" i="0" u="none" strike="noStrike" cap="none">
                <a:solidFill>
                  <a:srgbClr val="92D05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MODULE 2</a:t>
            </a:r>
            <a:endParaRPr sz="2800" b="1" i="0" u="none" strike="noStrike" cap="none">
              <a:solidFill>
                <a:srgbClr val="92D05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1" i="0" u="none" strike="noStrike" cap="none">
              <a:solidFill>
                <a:srgbClr val="92D05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n-US" sz="2800" b="1" i="0" u="none" strike="noStrike" cap="none">
                <a:solidFill>
                  <a:srgbClr val="FF750D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 Machines and Virtualization of Clusters and Data Centers </a:t>
            </a:r>
            <a:endParaRPr sz="2800" b="1" i="0" u="none" strike="noStrike" cap="none">
              <a:solidFill>
                <a:srgbClr val="FF750D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User-Application Level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10"/>
          <p:cNvSpPr txBox="1"/>
          <p:nvPr>
            <p:ph type="body" idx="1"/>
          </p:nvPr>
        </p:nvSpPr>
        <p:spPr>
          <a:xfrm>
            <a:off x="250825" y="985520"/>
            <a:ext cx="8794115" cy="567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Virtualization at the application level virtualizes an application as a VM.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An application often runs as a process,  Therefore, its also known as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process-level virtualization. </a:t>
            </a:r>
            <a:endParaRPr sz="1800">
              <a:solidFill>
                <a:srgbClr val="E36C09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most popular approach is to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deploy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high level language (HLL) VMs.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Any program written in HLL and compiled for this VM will be able to run on it.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Other forms of application-level virtualization are known as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application isolation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application sandboxing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or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application streaming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process involves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wrapping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the application in a layer that is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isolated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from the host OS and other applications.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result is, an application that is much easier to distribute and remove from user workstations.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181" name="Google Shape;181;p10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181;p10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" name="Google Shape;182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ct val="1110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Relative Merits of Different Approaches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11"/>
          <p:cNvSpPr txBox="1"/>
          <p:nvPr>
            <p:ph type="body" idx="1"/>
          </p:nvPr>
        </p:nvSpPr>
        <p:spPr>
          <a:xfrm>
            <a:off x="250825" y="1208405"/>
            <a:ext cx="8601075" cy="527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Table compares the relative</a:t>
            </a:r>
            <a:r>
              <a:rPr lang="en-US" sz="18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merits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of implementing virtualization at various levels.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column headings correspond to 4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technical merits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number of X’s reflects the advantage points of each implementation level.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Overall, hardware and OS support will yield the highest performance.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190" name="Google Shape;190;p11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190;p11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1" name="Google Shape;191;p1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0975" y="3693160"/>
            <a:ext cx="8670925" cy="2789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title"/>
          </p:nvPr>
        </p:nvSpPr>
        <p:spPr>
          <a:xfrm>
            <a:off x="601980" y="222250"/>
            <a:ext cx="79057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ct val="1110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VMM Design Requirements and Providers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12"/>
          <p:cNvSpPr txBox="1"/>
          <p:nvPr>
            <p:ph type="body" idx="1"/>
          </p:nvPr>
        </p:nvSpPr>
        <p:spPr>
          <a:xfrm>
            <a:off x="250825" y="986155"/>
            <a:ext cx="8779510" cy="571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Hardware-level virtualization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inserts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Virtual Machine Monitor (VMM) layer.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There are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3 requirements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for a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VMM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should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provide an environment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that is identical to original machine.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Programs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running here should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show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at worst, only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minor decreases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in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speed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VMM should be in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complete control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of the system resources.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Program running under VMM should exhibit function identical to original machine.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 possible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exceptions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are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permitted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with this requirement: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Differences caused by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availability of system resources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and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Differences caused by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timing dependencies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1st arises when more than one VM is running on same machine.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00" name="Google Shape;200;p12"/>
          <p:cNvGraphicFramePr/>
          <p:nvPr/>
        </p:nvGraphicFramePr>
        <p:xfrm>
          <a:off x="8507730" y="222885"/>
          <a:ext cx="636270" cy="63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00;p12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507730" y="222885"/>
                        <a:ext cx="636270" cy="636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1" name="Google Shape;201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CCS </a:t>
            </a:r>
            <a:endParaRPr sz="3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13"/>
          <p:cNvSpPr txBox="1"/>
          <p:nvPr>
            <p:ph type="body" idx="1"/>
          </p:nvPr>
        </p:nvSpPr>
        <p:spPr>
          <a:xfrm>
            <a:off x="250825" y="1171575"/>
            <a:ext cx="8601075" cy="531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Complete control of these resources by a VMM includes the following aspects: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(1) The VMM is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responsible for allocating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hardware resources for programs;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(2) It is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not possible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for a program to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access any resource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not explicitly allocated to it;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(3) It is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possible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under certain circumstances for a VMM to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regain control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of resources already allocated.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Not all processors satisfy these requirements for a VMM.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If a processor is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not designed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to support virtualization, it is necessary to modify the hardware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to satisfy the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3 requirements</a:t>
            </a:r>
            <a:r>
              <a:rPr lang="en-IN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lang="en-IN"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This is known as </a:t>
            </a:r>
            <a:r>
              <a:rPr lang="en-US" sz="18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hardware-assisted virtualization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09" name="Google Shape;209;p13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09;p13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" name="Google Shape;210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>
            <p:ph type="title"/>
          </p:nvPr>
        </p:nvSpPr>
        <p:spPr>
          <a:xfrm>
            <a:off x="601980" y="222250"/>
            <a:ext cx="768921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Support at the OS Level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" name="Google Shape;217;p14"/>
          <p:cNvSpPr txBox="1"/>
          <p:nvPr>
            <p:ph type="body" idx="1"/>
          </p:nvPr>
        </p:nvSpPr>
        <p:spPr>
          <a:xfrm>
            <a:off x="282575" y="985520"/>
            <a:ext cx="8733155" cy="566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Why OS-Level Virtualization</a:t>
            </a:r>
            <a:r>
              <a:rPr lang="en-IN" alt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?</a:t>
            </a:r>
            <a:endParaRPr sz="18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sz="18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sz="18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is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slow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to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initialize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hardware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-level VM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because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each VM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creates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its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own image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from scratch.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Storing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VM images also becomes an issue.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Full virtualization at the hardware level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slows performance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and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lowers density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OS-level virtualization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provides a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feasible solution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for these hardware-level virtualization issues.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OS virtualization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inserts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 virtualization layer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inside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an OS to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partition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 machine’s physical resources.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enables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multiple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isolated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VMs within a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single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kernel.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This kind of VM is often called a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 execution environment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(VE),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 Private System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(VPS), or simply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container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18" name="Google Shape;218;p14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18;p14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9" name="Google Shape;219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601980" y="222250"/>
            <a:ext cx="768921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Support at the OS Level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" name="Google Shape;226;p15"/>
          <p:cNvSpPr txBox="1"/>
          <p:nvPr>
            <p:ph type="body" idx="1"/>
          </p:nvPr>
        </p:nvSpPr>
        <p:spPr>
          <a:xfrm>
            <a:off x="133350" y="985520"/>
            <a:ext cx="3497580" cy="559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From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user’s point of view: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VEs look like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real servers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This means a VE has its own:</a:t>
            </a:r>
            <a:endParaRPr lang="en-US"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✔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set of processes,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✔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file system,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✔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user accounts,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✔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network interfaces with IP addresses,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✔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routing tables,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✔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firewall rules, and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✔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other personal settings.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Although VEs can be customized, they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share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same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OS kernel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Therefore,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OS-level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virtualization is also called </a:t>
            </a:r>
            <a:r>
              <a:rPr lang="en-US" sz="16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single-OS image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virtualization.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27" name="Google Shape;227;p15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27;p15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" name="Google Shape;228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31895" y="984885"/>
            <a:ext cx="5291455" cy="572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Advantages of OS Extensions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6" name="Google Shape;236;p16"/>
          <p:cNvSpPr txBox="1"/>
          <p:nvPr>
            <p:ph type="body" idx="1"/>
          </p:nvPr>
        </p:nvSpPr>
        <p:spPr>
          <a:xfrm>
            <a:off x="250825" y="1171575"/>
            <a:ext cx="8787130" cy="531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Compared to hardware-level virtualization, the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benefits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of OS extensions are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 fold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: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(1) VMs at OS level have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minimal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startup/shutdown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costs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low resource requirements, and high scalability; and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(2) 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 is possible for a VM and its host environment to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synchronize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state changes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when necessary.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These benefits can be achieved via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2 mechanisms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of OS-level virtualization: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(1)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All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OS-level VMs on the same physical machine </a:t>
            </a:r>
            <a:r>
              <a:rPr lang="en-US" sz="18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share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 single 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kernel; and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(2) The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virtualization layer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can be designed in a way that allows processes in VMs to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access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as many resources of the host machine as possible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lang="en-IN" altLang="en-US"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37" name="Google Shape;237;p1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37;p1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" name="Google Shape;238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Disadvantages of OS Extensions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" name="Google Shape;245;p17"/>
          <p:cNvSpPr txBox="1"/>
          <p:nvPr>
            <p:ph type="body" idx="1"/>
          </p:nvPr>
        </p:nvSpPr>
        <p:spPr>
          <a:xfrm>
            <a:off x="250825" y="1325245"/>
            <a:ext cx="8601075" cy="515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All VMs at OS level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on a single container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must have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same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kind of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guest OS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 </a:t>
            </a:r>
            <a:endParaRPr lang="en-US"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For example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a Windows distribution such as Windows XP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cannot run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on a Linux-based container. </a:t>
            </a:r>
            <a:endParaRPr lang="en-US"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However, 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Some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users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prefer Windows and others prefer Linux or other OS.</a:t>
            </a:r>
            <a:endParaRPr lang="en-US"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Therefore, there is a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challenge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for OS-level virtualization in such cases.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46" name="Google Shape;246;p17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46;p17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" name="Google Shape;247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OS-level virtualization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" name="Google Shape;254;p18"/>
          <p:cNvSpPr txBox="1"/>
          <p:nvPr>
            <p:ph type="body" idx="1"/>
          </p:nvPr>
        </p:nvSpPr>
        <p:spPr>
          <a:xfrm>
            <a:off x="140970" y="985520"/>
            <a:ext cx="3848100" cy="572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Figure illustrates the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concept of OS-level virtualization. </a:t>
            </a:r>
            <a:endParaRPr sz="16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virtualization layer is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inserted inside OS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to partition hardware resources for multiple VMs to run their applications in multiple virtual environments.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To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implement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OS-level virtualization, VMs should be created based on a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single OS kernel. </a:t>
            </a:r>
            <a:endParaRPr sz="16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access requests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from a VM need to be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redirected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to VM’s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local resource partition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on physical machine.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 root directories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are root directories of all VMs created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55" name="Google Shape;255;p18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55;p18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" name="Google Shape;256;p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p18"/>
          <p:cNvGraphicFramePr/>
          <p:nvPr/>
        </p:nvGraphicFramePr>
        <p:xfrm>
          <a:off x="4140835" y="984885"/>
          <a:ext cx="4796790" cy="5227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8953500" imgH="10125075" progId="Paint.Picture">
                  <p:embed/>
                </p:oleObj>
              </mc:Choice>
              <mc:Fallback>
                <p:oleObj name="" r:id="rId4" imgW="8953500" imgH="10125075" progId="Paint.Picture">
                  <p:embed/>
                  <p:pic>
                    <p:nvPicPr>
                      <p:cNvPr id="0" name="Google Shape;257;p18"/>
                      <p:cNvPicPr preferRelativeResize="0"/>
                      <p:nvPr/>
                    </p:nvPicPr>
                    <p:blipFill rotWithShape="1"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4140835" y="984885"/>
                        <a:ext cx="4796790" cy="5227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" name="Google Shape;258;p18"/>
          <p:cNvSpPr txBox="1"/>
          <p:nvPr/>
        </p:nvSpPr>
        <p:spPr>
          <a:xfrm>
            <a:off x="4316730" y="6325870"/>
            <a:ext cx="46418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OpenVZ virtualization layer inside the host OS, which provides some OS images to create VMs quickly.</a:t>
            </a:r>
            <a:endParaRPr sz="1200" b="1" i="0" u="none" strike="noStrike" cap="none">
              <a:solidFill>
                <a:srgbClr val="00000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OS-level virtualization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" name="Google Shape;265;p19"/>
          <p:cNvSpPr txBox="1"/>
          <p:nvPr>
            <p:ph type="body" idx="1"/>
          </p:nvPr>
        </p:nvSpPr>
        <p:spPr>
          <a:xfrm>
            <a:off x="250825" y="1171575"/>
            <a:ext cx="4167505" cy="554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There are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2 ways to implement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 root directories: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r>
              <a:rPr lang="en-IN" alt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1.  D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uplicating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common resources to each VM partition; or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r>
              <a:rPr lang="en-IN" alt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2. S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haring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most resources with host environment and only creating private resource copies on VM on demand.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first way incurs significant resource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costs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and overhead on a physical machine.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This issue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neutralizes benefits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of OS-level virtualization.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Therefore, OS-level virtualization is often a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second choice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66" name="Google Shape;266;p19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66;p19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7" name="Google Shape;267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19"/>
          <p:cNvGraphicFramePr/>
          <p:nvPr/>
        </p:nvGraphicFramePr>
        <p:xfrm>
          <a:off x="4418965" y="984885"/>
          <a:ext cx="4518660" cy="563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8524875" imgH="10639425" progId="Paint.Picture">
                  <p:embed/>
                </p:oleObj>
              </mc:Choice>
              <mc:Fallback>
                <p:oleObj name="" r:id="rId4" imgW="8524875" imgH="10639425" progId="Paint.Picture">
                  <p:embed/>
                  <p:pic>
                    <p:nvPicPr>
                      <p:cNvPr id="0" name="Google Shape;268;p19"/>
                      <p:cNvPicPr preferRelativeResize="0"/>
                      <p:nvPr/>
                    </p:nvPicPr>
                    <p:blipFill rotWithShape="1"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4418965" y="984885"/>
                        <a:ext cx="4518660" cy="5638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601670" y="222195"/>
            <a:ext cx="7940659" cy="76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CCS Module-2 </a:t>
            </a:r>
            <a:endParaRPr sz="3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" name="Google Shape;105;p2"/>
          <p:cNvSpPr txBox="1"/>
          <p:nvPr>
            <p:ph type="body" idx="1"/>
          </p:nvPr>
        </p:nvSpPr>
        <p:spPr>
          <a:xfrm>
            <a:off x="316230" y="1163320"/>
            <a:ext cx="8468995" cy="531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 Machines and Virtualization of Clusters and Data Centers: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Implementation Levels of Virtualization, 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Structure/Tools and Mechanisms, 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of CPU/Memory and I/O devices, 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 Clusters and Resource Management, 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for Data Center Automation. 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3716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" name="Google Shape;107;p2"/>
          <p:cNvGraphicFramePr/>
          <p:nvPr/>
        </p:nvGraphicFramePr>
        <p:xfrm>
          <a:off x="8172450" y="5978525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2" imgW="10372725" imgH="8743950" progId="Paint.Picture">
                  <p:embed/>
                </p:oleObj>
              </mc:Choice>
              <mc:Fallback>
                <p:oleObj name="" r:id="rId2" imgW="10372725" imgH="8743950" progId="Paint.Picture">
                  <p:embed/>
                  <p:pic>
                    <p:nvPicPr>
                      <p:cNvPr id="0" name="Google Shape;107;p2"/>
                      <p:cNvPicPr preferRelativeResize="0"/>
                      <p:nvPr/>
                    </p:nvPicPr>
                    <p:blipFill rotWithShape="1"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5978525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>
            <p:ph type="title"/>
          </p:nvPr>
        </p:nvSpPr>
        <p:spPr>
          <a:xfrm>
            <a:off x="601980" y="222250"/>
            <a:ext cx="763841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Middleware Support for Virtualization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275;p20"/>
          <p:cNvSpPr txBox="1"/>
          <p:nvPr>
            <p:ph type="body" idx="1"/>
          </p:nvPr>
        </p:nvSpPr>
        <p:spPr>
          <a:xfrm>
            <a:off x="250825" y="1083945"/>
            <a:ext cx="8601075" cy="539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Library-level virtualization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is also known as </a:t>
            </a:r>
            <a:r>
              <a:rPr lang="en-US" sz="18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user-level Application Binary Interface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(ABI) or API emulation.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can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create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execution environments for running alien programs rather than creating a VM to run entire OS.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API call interception and remapping are the key functions performed.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76" name="Google Shape;276;p20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76;p20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7" name="Google Shape;277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20"/>
          <p:cNvGraphicFramePr/>
          <p:nvPr/>
        </p:nvGraphicFramePr>
        <p:xfrm>
          <a:off x="495300" y="3248660"/>
          <a:ext cx="8356600" cy="323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15306675" imgH="5924550" progId="Paint.Picture">
                  <p:embed/>
                </p:oleObj>
              </mc:Choice>
              <mc:Fallback>
                <p:oleObj name="" r:id="rId4" imgW="15306675" imgH="5924550" progId="Paint.Picture">
                  <p:embed/>
                  <p:pic>
                    <p:nvPicPr>
                      <p:cNvPr id="0" name="Google Shape;278;p20"/>
                      <p:cNvPicPr preferRelativeResize="0"/>
                      <p:nvPr/>
                    </p:nvPicPr>
                    <p:blipFill rotWithShape="1"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495300" y="3248660"/>
                        <a:ext cx="8356600" cy="3234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/>
          <p:nvPr>
            <p:ph type="title"/>
          </p:nvPr>
        </p:nvSpPr>
        <p:spPr>
          <a:xfrm>
            <a:off x="601980" y="96520"/>
            <a:ext cx="76390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ct val="1110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vCUDA for Virtualization of General-Purpose GPUs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21"/>
          <p:cNvSpPr txBox="1"/>
          <p:nvPr>
            <p:ph type="body" idx="1"/>
          </p:nvPr>
        </p:nvSpPr>
        <p:spPr>
          <a:xfrm>
            <a:off x="250825" y="951865"/>
            <a:ext cx="8601075" cy="272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CUDA is a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programming model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and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library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for general-purpose </a:t>
            </a:r>
            <a:r>
              <a:rPr lang="en-US" sz="16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GPUs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is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difficult to run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CUDA applications on hardware-level VMs directly.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vCUDA virtualizes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CUDA library and can be installed on guest OSes.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When CUDA applications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run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on a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guest OS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and issue a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call to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CUDA</a:t>
            </a:r>
            <a:r>
              <a:rPr lang="en-US" sz="16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API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vCUDA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intercepts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call and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redirects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it to the CUDA API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running on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the host OS.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Figure shows the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basic concept of the vCUDA architecture.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86" name="Google Shape;286;p21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86;p21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7" name="Google Shape;287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8" name="Google Shape;288;p21"/>
          <p:cNvGraphicFramePr/>
          <p:nvPr/>
        </p:nvGraphicFramePr>
        <p:xfrm>
          <a:off x="1175385" y="3676650"/>
          <a:ext cx="7158355" cy="272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15449550" imgH="5867400" progId="Paint.Picture">
                  <p:embed/>
                </p:oleObj>
              </mc:Choice>
              <mc:Fallback>
                <p:oleObj name="" r:id="rId4" imgW="15449550" imgH="5867400" progId="Paint.Picture">
                  <p:embed/>
                  <p:pic>
                    <p:nvPicPr>
                      <p:cNvPr id="0" name="Google Shape;288;p21"/>
                      <p:cNvPicPr preferRelativeResize="0"/>
                      <p:nvPr/>
                    </p:nvPicPr>
                    <p:blipFill rotWithShape="1"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175385" y="3676650"/>
                        <a:ext cx="7158355" cy="2722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601980" y="96520"/>
            <a:ext cx="76390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ct val="1110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vCUDA for Virtualization of General-Purpose GPUs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" name="Google Shape;295;p22"/>
          <p:cNvSpPr txBox="1"/>
          <p:nvPr>
            <p:ph type="body" idx="1"/>
          </p:nvPr>
        </p:nvSpPr>
        <p:spPr>
          <a:xfrm>
            <a:off x="250825" y="930275"/>
            <a:ext cx="8601075" cy="555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vCUDA employs a </a:t>
            </a:r>
            <a:r>
              <a:rPr lang="en-US" sz="16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client-server model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to implement CUDA virtualization.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consists of 3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user space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components: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vCUDA library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 GPU in guest OS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(which acts as a client), and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vCUDA stub in host OS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(which acts as a server).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vCUDA is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responsible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for: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intercepting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and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redirecting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API calls from client to stub and also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creates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vGPUs and manages them.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vGPU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abstracts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GPU structure and gives applications a uniform view of underlying hardware.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is responsible for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storing CUDA API flow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vCUDA stub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receives and interprets remote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requests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and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creates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execution context f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or API calls from guest OS, then returns the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results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to the guest OS.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296" name="Google Shape;296;p22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296;p22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" name="Google Shape;297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8" name="Google Shape;298;p22"/>
          <p:cNvGraphicFramePr/>
          <p:nvPr/>
        </p:nvGraphicFramePr>
        <p:xfrm>
          <a:off x="1175385" y="4839970"/>
          <a:ext cx="715835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19088100" imgH="4752975" progId="Paint.Picture">
                  <p:embed/>
                </p:oleObj>
              </mc:Choice>
              <mc:Fallback>
                <p:oleObj name="" r:id="rId4" imgW="19088100" imgH="4752975" progId="Paint.Picture">
                  <p:embed/>
                  <p:pic>
                    <p:nvPicPr>
                      <p:cNvPr id="0" name="Google Shape;298;p22"/>
                      <p:cNvPicPr preferRelativeResize="0"/>
                      <p:nvPr/>
                    </p:nvPicPr>
                    <p:blipFill rotWithShape="1"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175385" y="4839970"/>
                        <a:ext cx="715835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/>
          <p:nvPr>
            <p:ph type="title"/>
          </p:nvPr>
        </p:nvSpPr>
        <p:spPr>
          <a:xfrm>
            <a:off x="60198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ct val="1110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STRUCTURES/TOOLS AND MECHANISMS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5" name="Google Shape;305;p23"/>
          <p:cNvSpPr txBox="1"/>
          <p:nvPr>
            <p:ph type="body" idx="1"/>
          </p:nvPr>
        </p:nvSpPr>
        <p:spPr>
          <a:xfrm>
            <a:off x="250825" y="1365885"/>
            <a:ext cx="8601075" cy="511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Depending on the position of the virtualization layer, there are several classes of VM architectures, namely: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⮚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hypervisor architecture,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⮚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Paravirtualization, and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⮚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Host-based virtualization.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hypervisor is also known as the VMM (Virtual Machine Monitor).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They both perform the same virtualization operations.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306" name="Google Shape;306;p23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06;p23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" name="Google Shape;307;p2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>
            <p:ph type="title"/>
          </p:nvPr>
        </p:nvSpPr>
        <p:spPr>
          <a:xfrm>
            <a:off x="60198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Xen Architecture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314;p24"/>
          <p:cNvSpPr txBox="1"/>
          <p:nvPr>
            <p:ph type="body" idx="1"/>
          </p:nvPr>
        </p:nvSpPr>
        <p:spPr>
          <a:xfrm>
            <a:off x="96520" y="859790"/>
            <a:ext cx="8930005" cy="543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6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Xen is a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microkernel hypervisor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which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separates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the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policy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from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mechanism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6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Xen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implements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all mechanisms,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leaving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policy to be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handled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by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Domain 0</a:t>
            </a:r>
            <a:endParaRPr lang="en-US" sz="18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600"/>
              <a:buFont typeface="Noto Sans Symbols"/>
              <a:buChar char="▪"/>
            </a:pPr>
            <a:endParaRPr lang="en-US"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6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Xen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provides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mechanism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by which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guest OS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can direct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ly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access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physical devices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4572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marR="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Xen provides a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virtual environment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located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between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hardware and OS.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4572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marR="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Guest OS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w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ith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control ability, is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Domain 0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&amp;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others are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Domain U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4572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marR="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Domain 0 is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first loaded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when Xen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boots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without any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file system drivers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being available.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4572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marR="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is designed to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access hardware directly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and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manage devices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Therefore, it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allocates </a:t>
            </a:r>
            <a:r>
              <a:rPr lang="en-IN" alt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&amp;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map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hardware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resources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for guest domains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315" name="Google Shape;315;p24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15;p24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" name="Google Shape;316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433830" y="4388485"/>
            <a:ext cx="7710170" cy="235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/>
          <p:nvPr>
            <p:ph type="title"/>
          </p:nvPr>
        </p:nvSpPr>
        <p:spPr>
          <a:xfrm>
            <a:off x="664845" y="96520"/>
            <a:ext cx="760476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Binary Translation with Full Virtualization</a:t>
            </a:r>
            <a:endParaRPr 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4" name="Google Shape;324;p25"/>
          <p:cNvSpPr txBox="1"/>
          <p:nvPr>
            <p:ph type="body" idx="1"/>
          </p:nvPr>
        </p:nvSpPr>
        <p:spPr>
          <a:xfrm>
            <a:off x="116840" y="957580"/>
            <a:ext cx="8936355" cy="212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Depending on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implementation technologies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hardware virtualization can be classified into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2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categories: Full virtualization &amp; Host-based virtualization.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 b="1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Full virtualization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: 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§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Here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noncritical instructions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run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on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hardware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directly while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critical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instructions are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replaced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with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traps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into VMM to be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emulated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§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§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Both the hypervisor and VMM approaches are considered full virtualization.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25" name="Google Shape;325;p25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25;p25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" name="Google Shape;326;p2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20" y="3062605"/>
            <a:ext cx="2733675" cy="37953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6840" y="3079750"/>
            <a:ext cx="6169025" cy="3669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GB" altLang="en-US" sz="17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Binary Translation</a:t>
            </a:r>
            <a:r>
              <a:rPr lang="en-GB" altLang="en-US" sz="1700" b="1">
                <a:latin typeface="Cambria" panose="02040503050406030204" charset="0"/>
                <a:cs typeface="Cambria" panose="02040503050406030204" charset="0"/>
              </a:rPr>
              <a:t> of Guest OS </a:t>
            </a:r>
            <a:r>
              <a:rPr lang="en-GB" altLang="en-US" sz="17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Requests </a:t>
            </a:r>
            <a:r>
              <a:rPr lang="en-GB" altLang="en-US" sz="1700" b="1">
                <a:latin typeface="Cambria" panose="02040503050406030204" charset="0"/>
                <a:cs typeface="Cambria" panose="02040503050406030204" charset="0"/>
              </a:rPr>
              <a:t>Using a VMM</a:t>
            </a:r>
            <a:r>
              <a:rPr lang="en-IN" altLang="en-GB" sz="1700" b="1">
                <a:latin typeface="Cambria" panose="02040503050406030204" charset="0"/>
                <a:cs typeface="Cambria" panose="02040503050406030204" charset="0"/>
              </a:rPr>
              <a:t>:</a:t>
            </a:r>
            <a:endParaRPr lang="en-GB" altLang="en-US" sz="1700" b="1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en-GB" altLang="en-US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VMware(company) put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VMM 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at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Ring 0 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and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guest OS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 at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Ring 1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. </a:t>
            </a: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VMM </a:t>
            </a:r>
            <a:r>
              <a:rPr lang="en-US" altLang="en-GB" sz="16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scans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instruction stream 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and</a:t>
            </a:r>
            <a:r>
              <a:rPr lang="en-US" altLang="en-GB" sz="16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 identifies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privileged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,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control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- and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behavior-sensitive</a:t>
            </a:r>
            <a:r>
              <a:rPr lang="en-US" altLang="en-GB" sz="16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 instructions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. </a:t>
            </a: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Then they are </a:t>
            </a:r>
            <a:r>
              <a:rPr lang="en-US" altLang="en-GB" sz="16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trapped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 into VMM, which </a:t>
            </a:r>
            <a:r>
              <a:rPr lang="en-US" altLang="en-GB" sz="16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emulates 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the behavior of these instructions. </a:t>
            </a: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The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method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 used in this emulation is called </a:t>
            </a:r>
            <a:r>
              <a:rPr lang="en-US" altLang="en-GB" sz="16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binary translation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.</a:t>
            </a: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The</a:t>
            </a:r>
            <a:r>
              <a:rPr lang="en-US" altLang="en-GB" sz="16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 guest OS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 is </a:t>
            </a:r>
            <a:r>
              <a:rPr lang="en-US" altLang="en-GB" sz="1600" b="1">
                <a:latin typeface="Cambria" panose="02040503050406030204" charset="0"/>
                <a:cs typeface="Cambria" panose="02040503050406030204" charset="0"/>
              </a:rPr>
              <a:t>decoupled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 from </a:t>
            </a:r>
            <a:r>
              <a:rPr lang="en-US" altLang="en-GB" sz="16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hardware</a:t>
            </a:r>
            <a:r>
              <a:rPr lang="en-US" altLang="en-GB" sz="1600">
                <a:latin typeface="Cambria" panose="02040503050406030204" charset="0"/>
                <a:cs typeface="Cambria" panose="02040503050406030204" charset="0"/>
              </a:rPr>
              <a:t> &amp; it is unaware that it is being virtualized.</a:t>
            </a:r>
            <a:endParaRPr lang="en-US" altLang="en-GB" sz="16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/>
          <p:nvPr>
            <p:ph type="title"/>
          </p:nvPr>
        </p:nvSpPr>
        <p:spPr>
          <a:xfrm>
            <a:off x="664845" y="96520"/>
            <a:ext cx="760476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Binary Translation with Full Virtualization</a:t>
            </a:r>
            <a:endParaRPr 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4" name="Google Shape;324;p25"/>
          <p:cNvSpPr txBox="1"/>
          <p:nvPr>
            <p:ph type="body" idx="1"/>
          </p:nvPr>
        </p:nvSpPr>
        <p:spPr>
          <a:xfrm>
            <a:off x="147320" y="1022985"/>
            <a:ext cx="8905875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r>
              <a:rPr lang="en-US" sz="20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Host-based virtualization</a:t>
            </a:r>
            <a:r>
              <a:rPr lang="en-US" sz="20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: </a:t>
            </a:r>
            <a:endParaRPr lang="en-US" sz="20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lang="en-US" sz="20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lternative VM architecture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install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virtualization layer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on top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of host OS.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ost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 is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responsible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for managing hardware.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G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uest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OSes are installed and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run on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top of the virtualization layer.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Dedicated applications may run on the VMs.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Advantages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of this architecture: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1st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: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ser can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install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this VM architecture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without modifying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host OS. 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virtualizing software can rely on the host OS to provide device drivers and other low-level services.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2nd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 It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appeals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to many host machine configurations.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§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Although it has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flexibility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performance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is too low to be useful.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25" name="Google Shape;325;p25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25;p25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" name="Google Shape;326;p2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/>
          <p:nvPr>
            <p:ph type="title"/>
          </p:nvPr>
        </p:nvSpPr>
        <p:spPr>
          <a:xfrm>
            <a:off x="698500" y="96520"/>
            <a:ext cx="75628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Para-Virtualization with Compiler Support</a:t>
            </a:r>
            <a:endParaRPr 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" name="Google Shape;333;p26"/>
          <p:cNvSpPr txBox="1"/>
          <p:nvPr>
            <p:ph type="body" idx="1"/>
          </p:nvPr>
        </p:nvSpPr>
        <p:spPr>
          <a:xfrm>
            <a:off x="250825" y="1410335"/>
            <a:ext cx="8601075" cy="50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Para-virtualization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needs to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modify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the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guest </a:t>
            </a: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para-virtualized VM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provides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special APIs requiring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 modifications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 user applications.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virtualization layer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can be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inserted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at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different positions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 a machine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software stack</a:t>
            </a:r>
            <a:endParaRPr lang="en-US" sz="1800" b="1">
              <a:solidFill>
                <a:schemeClr val="accent6">
                  <a:lumMod val="75000"/>
                </a:schemeClr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It attempts to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reduce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virtualization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overhead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&amp; improve performance.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34" name="Google Shape;334;p2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34;p2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" name="Google Shape;335;p2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/>
          <p:nvPr>
            <p:ph type="title"/>
          </p:nvPr>
        </p:nvSpPr>
        <p:spPr>
          <a:xfrm>
            <a:off x="698500" y="96520"/>
            <a:ext cx="75628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Para-Virtualization with Compiler Support</a:t>
            </a:r>
            <a:endParaRPr 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" name="Google Shape;333;p26"/>
          <p:cNvSpPr txBox="1"/>
          <p:nvPr>
            <p:ph type="body" idx="1"/>
          </p:nvPr>
        </p:nvSpPr>
        <p:spPr>
          <a:xfrm>
            <a:off x="101600" y="859790"/>
            <a:ext cx="8914130" cy="292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guest OS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are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para-virtualized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as in figure.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They are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assisted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by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compiler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replace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nonvirtualizable OS</a:t>
            </a:r>
            <a:r>
              <a:rPr lang="en-US" sz="17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instructions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by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hypercalls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Traditional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x86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processor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offers</a:t>
            </a:r>
            <a:r>
              <a:rPr lang="en-US" sz="17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4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instruction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execution rings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 Rings 0, 1, 2, and 3.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700" b="1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Lower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the ring number,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higher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the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privilege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of instruction being executed.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 is responsible for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managing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&amp;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privileged instructions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to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execute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at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Ring 0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while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user-level applications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run at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Ring 3.</a:t>
            </a:r>
            <a:endParaRPr lang="en-US" sz="1700" b="1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700" b="1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When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guest OS kernel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modified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for virtualization, it can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no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longer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run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on hardware directly.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34" name="Google Shape;334;p2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34;p2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" name="Google Shape;335;p2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3637280"/>
            <a:ext cx="8600440" cy="28454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>
            <p:ph type="title"/>
          </p:nvPr>
        </p:nvSpPr>
        <p:spPr>
          <a:xfrm>
            <a:off x="437515" y="222250"/>
            <a:ext cx="795083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VMware ESX Server for Para-Virtualization</a:t>
            </a:r>
            <a:endParaRPr 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2" name="Google Shape;342;p27"/>
          <p:cNvSpPr txBox="1"/>
          <p:nvPr>
            <p:ph type="body" idx="1"/>
          </p:nvPr>
        </p:nvSpPr>
        <p:spPr>
          <a:xfrm>
            <a:off x="177165" y="1096010"/>
            <a:ext cx="8764270" cy="562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VMware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has developed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virtualization tools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for desktop systems &amp; servers.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ESX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 a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VMM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or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hypervisor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for bare-metal x86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symmetric multiprocessing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(SMP) servers.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It accesses hardware resources directly &amp;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has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complete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resource management control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An ESX-enabled server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consists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of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4 components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virtualization layer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resource manager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 interface components, and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service console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To improve performance, ESX server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employs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para-virtualization architecture.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Here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 kernel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interacts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directly with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without involving host OS.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43" name="Google Shape;343;p27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43;p27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" name="Google Shape;344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668655" y="96520"/>
            <a:ext cx="788543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Implementation Levels of Virtualization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3"/>
          <p:cNvSpPr txBox="1"/>
          <p:nvPr>
            <p:ph type="body" idx="1"/>
          </p:nvPr>
        </p:nvSpPr>
        <p:spPr>
          <a:xfrm>
            <a:off x="250825" y="1171575"/>
            <a:ext cx="8601075" cy="531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is a </a:t>
            </a:r>
            <a:r>
              <a:rPr lang="en-US" sz="1800">
                <a:solidFill>
                  <a:srgbClr val="E36C0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computer architecture technology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by which multiple virtual machines (VMs) are </a:t>
            </a:r>
            <a:r>
              <a:rPr lang="en-US" sz="1800">
                <a:solidFill>
                  <a:srgbClr val="E36C0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multiplexed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in the same hardware machine.</a:t>
            </a:r>
            <a:endParaRPr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Hardware resources or software </a:t>
            </a:r>
            <a:r>
              <a:rPr lang="en-US" sz="1800">
                <a:solidFill>
                  <a:srgbClr val="E36C0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resources 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can be </a:t>
            </a:r>
            <a:r>
              <a:rPr lang="en-US" sz="1800">
                <a:solidFill>
                  <a:srgbClr val="E36C0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virtualized 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r>
              <a:rPr lang="en-US" sz="1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various 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functional</a:t>
            </a:r>
            <a:r>
              <a:rPr lang="en-US" sz="1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layers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techniques can be applied to </a:t>
            </a:r>
            <a:r>
              <a:rPr lang="en-US" sz="1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enhance 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</a:t>
            </a:r>
            <a:r>
              <a:rPr lang="en-US" sz="1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 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of compute engines, networks, and storage.</a:t>
            </a:r>
            <a:endParaRPr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15" name="Google Shape;115;p3"/>
          <p:cNvGraphicFramePr/>
          <p:nvPr/>
        </p:nvGraphicFramePr>
        <p:xfrm>
          <a:off x="8366760" y="41275"/>
          <a:ext cx="70802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9963150" imgH="9105900" progId="Paint.Picture">
                  <p:embed/>
                </p:oleObj>
              </mc:Choice>
              <mc:Fallback>
                <p:oleObj name="" r:id="rId1" imgW="9963150" imgH="9105900" progId="Paint.Picture">
                  <p:embed/>
                  <p:pic>
                    <p:nvPicPr>
                      <p:cNvPr id="0" name="Google Shape;115;p3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366760" y="41275"/>
                        <a:ext cx="708025" cy="64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" name="Google Shape;116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>
            <p:ph type="title"/>
          </p:nvPr>
        </p:nvSpPr>
        <p:spPr>
          <a:xfrm>
            <a:off x="437515" y="222250"/>
            <a:ext cx="795083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VMware ESX Server for Para-Virtualization</a:t>
            </a:r>
            <a:endParaRPr 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2" name="Google Shape;342;p27"/>
          <p:cNvSpPr txBox="1"/>
          <p:nvPr>
            <p:ph type="body" idx="1"/>
          </p:nvPr>
        </p:nvSpPr>
        <p:spPr>
          <a:xfrm>
            <a:off x="111125" y="986155"/>
            <a:ext cx="4372610" cy="573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VMM layer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virtualizes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physical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hardware resources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Resource manager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IN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 </a:t>
            </a:r>
            <a:endParaRPr lang="en-IN" altLang="en-US" sz="1800">
              <a:solidFill>
                <a:schemeClr val="accent6">
                  <a:lumMod val="75000"/>
                </a:schemeClr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allocates</a:t>
            </a:r>
            <a:r>
              <a:rPr lang="en-IN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CPU, memory disk, &amp; network bandwidth &amp;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maps them to virtual hardware resource set of each VM created.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interface components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are: device drivers &amp; VMware ESX Server File System.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service console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is responsible for: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booting the system,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initiating the execution of VMM &amp; resource manager, &amp;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relinquishing control to those layers.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It also facilitates the process for system administrators.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43" name="Google Shape;343;p27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43;p27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" name="Google Shape;344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735" y="985520"/>
            <a:ext cx="4660265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/>
          <p:nvPr>
            <p:ph type="title"/>
          </p:nvPr>
        </p:nvSpPr>
        <p:spPr>
          <a:xfrm>
            <a:off x="698500" y="61595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OF CPU, MEMORY, AND I/O DEVICES</a:t>
            </a:r>
            <a:endParaRPr 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" name="Google Shape;351;p28"/>
          <p:cNvSpPr txBox="1"/>
          <p:nvPr>
            <p:ph type="body" idx="1"/>
          </p:nvPr>
        </p:nvSpPr>
        <p:spPr>
          <a:xfrm>
            <a:off x="250825" y="836930"/>
            <a:ext cx="8601075" cy="564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 Support for Virtualization in the Intel x86 Processor</a:t>
            </a:r>
            <a:endParaRPr lang="en-US" sz="1800" b="1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lang="en-US" sz="1800" b="1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Since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software-based virtualization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techniques are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complicated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 incur performance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overhead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Intel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provides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</a:t>
            </a:r>
            <a:r>
              <a:rPr 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hardware-assist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technique.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VT-x or VT-i technique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 used for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Process virtualization</a:t>
            </a:r>
            <a:r>
              <a:rPr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VT-x </a:t>
            </a:r>
            <a:r>
              <a:rPr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adds 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privileged mode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 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instructions to processors. </a:t>
            </a:r>
            <a:endParaRPr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Intel offers </a:t>
            </a:r>
            <a:r>
              <a:rPr sz="18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EPT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f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or </a:t>
            </a:r>
            <a:r>
              <a:rPr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memory virtualization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 It</a:t>
            </a:r>
            <a:r>
              <a:rPr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translates </a:t>
            </a:r>
            <a:r>
              <a:rPr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virtual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address to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machine’s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physical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addresses to</a:t>
            </a:r>
            <a:r>
              <a:rPr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improve performance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For </a:t>
            </a:r>
            <a:r>
              <a:rPr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I/O virtualization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Intel implements VT-d and VT-c to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support this.</a:t>
            </a:r>
            <a:endParaRPr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52" name="Google Shape;352;p28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52;p28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3" name="Google Shape;353;p2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" y="4157980"/>
            <a:ext cx="7722235" cy="23418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30860" y="6499860"/>
            <a:ext cx="8065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latin typeface="Cambria" panose="02040503050406030204" charset="0"/>
                <a:cs typeface="Cambria" panose="02040503050406030204" charset="0"/>
                <a:sym typeface="Arial" panose="020B0604020202020204"/>
              </a:rPr>
              <a:t>O</a:t>
            </a:r>
            <a:r>
              <a:rPr b="1">
                <a:latin typeface="Cambria" panose="02040503050406030204" charset="0"/>
                <a:cs typeface="Cambria" panose="02040503050406030204" charset="0"/>
                <a:sym typeface="Arial" panose="020B0604020202020204"/>
              </a:rPr>
              <a:t>verview of Intel’s full virtualization techniques </a:t>
            </a:r>
            <a:endParaRPr lang="en-GB" altLang="en-US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CPU Virtualization</a:t>
            </a:r>
            <a:endParaRPr 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29"/>
          <p:cNvSpPr txBox="1"/>
          <p:nvPr>
            <p:ph type="body" idx="1"/>
          </p:nvPr>
        </p:nvSpPr>
        <p:spPr>
          <a:xfrm>
            <a:off x="250825" y="986155"/>
            <a:ext cx="8721090" cy="5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CPU architecture is virtualizable if it supports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the ability:</a:t>
            </a: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run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VM’s privileged and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unprivileged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instructions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 the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CPU’s user mode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</a:t>
            </a:r>
            <a:r>
              <a:rPr lang="en-IN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run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VMM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supervisor mode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Hardware-Assisted CPU Virtualization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attempts to simplify virtualization because full or paravirtualization is complicated.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Intel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add</a:t>
            </a:r>
            <a:r>
              <a:rPr lang="en-IN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ed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an additional mode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privilege mode level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to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x86 processors.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can still run at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Ring 0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&amp;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hypervisor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can run at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Ring 1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All privileged and sensitive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instructions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are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trapped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</a:t>
            </a: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hypervisor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automatically.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This technique lets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run in VMs without modification.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61" name="Google Shape;361;p29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61;p29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2" name="Google Shape;362;p2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CPU Virtualization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9" name="Google Shape;369;p30"/>
          <p:cNvSpPr txBox="1"/>
          <p:nvPr>
            <p:ph type="body" idx="1"/>
          </p:nvPr>
        </p:nvSpPr>
        <p:spPr>
          <a:xfrm>
            <a:off x="228600" y="985520"/>
            <a:ext cx="8765540" cy="568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Intel’s VT-x technology is an example of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hardware-assisted virtualization</a:t>
            </a:r>
            <a:r>
              <a:rPr lang="en-IN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IN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 control start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stop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maintain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CPU state for VMs,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set of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additional instructions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are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added.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Generally, hardware-assisted virtualization should have high efficiency.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irtualization systems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like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VMware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se a hybrid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approach, in which few tasks are offloaded to hardware but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rest is still done in software.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70" name="Google Shape;370;p30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70;p30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1" name="Google Shape;371;p3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2082800" y="3724910"/>
          <a:ext cx="6287135" cy="29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2984500" imgH="2139950" progId="Paint.Picture">
                  <p:embed/>
                </p:oleObj>
              </mc:Choice>
              <mc:Fallback>
                <p:oleObj name="" r:id="rId4" imgW="2984500" imgH="21399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2800" y="3724910"/>
                        <a:ext cx="6287135" cy="291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/>
          <p:nvPr>
            <p:ph type="title"/>
          </p:nvPr>
        </p:nvSpPr>
        <p:spPr>
          <a:xfrm>
            <a:off x="60198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Memory Virtualization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" name="Google Shape;378;p31"/>
          <p:cNvSpPr txBox="1"/>
          <p:nvPr>
            <p:ph type="body" idx="1"/>
          </p:nvPr>
        </p:nvSpPr>
        <p:spPr>
          <a:xfrm>
            <a:off x="250825" y="984885"/>
            <a:ext cx="8601075" cy="558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odern x86 CPUs include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memory management unit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(MMU)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&amp;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translation lookaside buffer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(TLB) to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optimize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virtual memory performance.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irtual memory virtualization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involves sharing physical system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memory in RAM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dynamically allocating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it to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physical memory of VMs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2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-stage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mapping process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should be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maintained by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guest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VMM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virtual memory to physical memory and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physical memory to machine memory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VMM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is responsible for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mapping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guest physical memory to actual machine memory.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79" name="Google Shape;379;p31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79;p31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0" name="Google Shape;380;p3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1744345" y="4044315"/>
          <a:ext cx="7183755" cy="269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4787900" imgH="1670050" progId="Paint.Picture">
                  <p:embed/>
                </p:oleObj>
              </mc:Choice>
              <mc:Fallback>
                <p:oleObj name="" r:id="rId4" imgW="4787900" imgH="16700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4345" y="4044315"/>
                        <a:ext cx="7183755" cy="2690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I/O Virtualization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" name="Google Shape;378;p31"/>
          <p:cNvSpPr txBox="1"/>
          <p:nvPr>
            <p:ph type="body" idx="1"/>
          </p:nvPr>
        </p:nvSpPr>
        <p:spPr>
          <a:xfrm>
            <a:off x="250825" y="984885"/>
            <a:ext cx="8764270" cy="335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It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involves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managing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routing of I/O requests between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virtual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devices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shared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physical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hardware.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ere are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IN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3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ways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to implement I/O virtualization: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full device emulation,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para-virtualization, and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AutoNum type="arabicPeriod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direct I/O.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Full device emulation</a:t>
            </a: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It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emulates well-known, real-world devices.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All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functions of a device or bus infrastructure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are replicated in software.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I/O access requests of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guest OS are trapped in VMM which interacts with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I/O devices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79" name="Google Shape;379;p31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79;p31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0" name="Google Shape;380;p3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25" y="3983355"/>
            <a:ext cx="6960870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 txBox="1"/>
          <p:nvPr>
            <p:ph type="title"/>
          </p:nvPr>
        </p:nvSpPr>
        <p:spPr>
          <a:xfrm>
            <a:off x="601980" y="222250"/>
            <a:ext cx="756983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Physical versus Virtual Processor Cores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7" name="Google Shape;387;p32"/>
          <p:cNvSpPr txBox="1"/>
          <p:nvPr>
            <p:ph type="body" idx="1"/>
          </p:nvPr>
        </p:nvSpPr>
        <p:spPr>
          <a:xfrm>
            <a:off x="250825" y="986155"/>
            <a:ext cx="8776335" cy="571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ulticore virtualization method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IN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increases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burden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inefficiency of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managing hardware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resources by software.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Physical Core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located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under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ISA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&amp;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remains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unmodified by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or VMM.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Figure illustrates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;</a:t>
            </a: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echnique of a</a:t>
            </a: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software-visible VCPU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moving from one core to another and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It is T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emporarily suspending execution of a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VCPU when there are no appropriate cores on which it can run.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88" name="Google Shape;388;p32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88;p32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" name="Google Shape;389;p3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3501390" y="3904615"/>
          <a:ext cx="5453380" cy="279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3644900" imgH="1689100" progId="Paint.Picture">
                  <p:embed/>
                </p:oleObj>
              </mc:Choice>
              <mc:Fallback>
                <p:oleObj name="" r:id="rId4" imgW="3644900" imgH="16891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1390" y="3904615"/>
                        <a:ext cx="5453380" cy="279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IN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 Hierarchy</a:t>
            </a:r>
            <a:endParaRPr lang="en-IN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6" name="Google Shape;396;p33"/>
          <p:cNvSpPr txBox="1"/>
          <p:nvPr>
            <p:ph type="body" idx="1"/>
          </p:nvPr>
        </p:nvSpPr>
        <p:spPr>
          <a:xfrm>
            <a:off x="250825" y="984885"/>
            <a:ext cx="8743315" cy="549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virtual hierarchy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 a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cache hierarchy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that can adapt to fit workload or mix of workloads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hierarchy’s </a:t>
            </a: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1st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level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:</a:t>
            </a: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locates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data blocks close to the cores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for faster access,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establishes a shared-cache domain,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and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establishes a point of coherence for faster communication.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When a miss leaves a tile, it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first attempts to locate the block within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1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st level.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1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st level can also provide isolation between independent workloads. A miss at the L1 cache can invoke the L2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access.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idea is illustrated in Figure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397" name="Google Shape;397;p33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397;p33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8" name="Google Shape;398;p3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4571365" y="3603625"/>
          <a:ext cx="4422775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3810000" imgH="3130550" progId="Paint.Picture">
                  <p:embed/>
                </p:oleObj>
              </mc:Choice>
              <mc:Fallback>
                <p:oleObj name="" r:id="rId4" imgW="3810000" imgH="31305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365" y="3603625"/>
                        <a:ext cx="4422775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IN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CCS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5" name="Google Shape;405;p34"/>
          <p:cNvSpPr txBox="1"/>
          <p:nvPr>
            <p:ph type="body" idx="1"/>
          </p:nvPr>
        </p:nvSpPr>
        <p:spPr>
          <a:xfrm>
            <a:off x="250825" y="984885"/>
            <a:ext cx="8599805" cy="29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Figure illustrates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2 level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logical view of virtual cluster hierarchy.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Each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 operates in a isolated fashion at the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1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st level.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This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minimize both miss access time and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performance interference with other workloads or VMs.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2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nd level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maintains a globally shared memory.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acilitates dynamically repartitioning resources</a:t>
            </a:r>
            <a:r>
              <a:rPr lang="en-IN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r>
              <a:rPr lang="en-IN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inimizes changes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to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existing system software and allows virtualization features</a:t>
            </a:r>
            <a:r>
              <a:rPr lang="en-IN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IN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ü"/>
            </a:pP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06" name="Google Shape;406;p34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06;p34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7" name="Google Shape;407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746760" y="3798570"/>
          <a:ext cx="8170545" cy="294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3835400" imgH="2209800" progId="Paint.Picture">
                  <p:embed/>
                </p:oleObj>
              </mc:Choice>
              <mc:Fallback>
                <p:oleObj name="" r:id="rId4" imgW="3835400" imgH="22098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760" y="3798570"/>
                        <a:ext cx="8170545" cy="294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/>
          <p:nvPr>
            <p:ph type="title"/>
          </p:nvPr>
        </p:nvSpPr>
        <p:spPr>
          <a:xfrm>
            <a:off x="60198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 CLUSTERS AND RESOURCE MANAGEMENT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" name="Google Shape;414;p35"/>
          <p:cNvSpPr txBox="1"/>
          <p:nvPr>
            <p:ph type="body" idx="1"/>
          </p:nvPr>
        </p:nvSpPr>
        <p:spPr>
          <a:xfrm>
            <a:off x="250825" y="951865"/>
            <a:ext cx="8733155" cy="56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Each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virtual cluster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formed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with</a:t>
            </a:r>
            <a:r>
              <a:rPr lang="en-US" altLang="en-US" sz="1800">
                <a:solidFill>
                  <a:schemeClr val="tx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physical machines</a:t>
            </a:r>
            <a:r>
              <a:rPr lang="en-IN" altLang="en-US" sz="1800">
                <a:solidFill>
                  <a:schemeClr val="tx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(PM)</a:t>
            </a:r>
            <a:r>
              <a:rPr lang="en-US" altLang="en-US" sz="1800">
                <a:solidFill>
                  <a:schemeClr val="tx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or VM </a:t>
            </a:r>
            <a:r>
              <a:rPr lang="en-US" altLang="en-US" sz="18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hosted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by multiple physical clusters. 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IN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rovisioning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of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VMs to virtual cluster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is done to have following properties: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virtual cluster nodes can be either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PM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or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 Multiple VMs running with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different OSes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can be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deployed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on same physical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node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runs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with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guest OS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that 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manages</a:t>
            </a: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resources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PM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where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 is implemented.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IN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</a:t>
            </a:r>
            <a:r>
              <a:rPr lang="en-US" altLang="en-US" sz="18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urpose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of using VMs is to</a:t>
            </a:r>
            <a:r>
              <a:rPr lang="en-US" alt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consolidate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multiple functionalities on same server. T</a:t>
            </a:r>
            <a:r>
              <a:rPr lang="en-IN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o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enhance server utilization 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&amp;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application flexibility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15" name="Google Shape;415;p35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15;p35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" name="Google Shape;416;p3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601345" y="3600450"/>
          <a:ext cx="7912735" cy="304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5156200" imgH="2635250" progId="Paint.Picture">
                  <p:embed/>
                </p:oleObj>
              </mc:Choice>
              <mc:Fallback>
                <p:oleObj name="" r:id="rId4" imgW="5156200" imgH="26352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345" y="3600450"/>
                        <a:ext cx="7912735" cy="3047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5358130" y="6248400"/>
            <a:ext cx="368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200" b="1">
                <a:latin typeface="Cambria" panose="02040503050406030204" charset="0"/>
                <a:cs typeface="Cambria" panose="02040503050406030204" charset="0"/>
              </a:rPr>
              <a:t>Fig: </a:t>
            </a:r>
            <a:r>
              <a:rPr lang="en-US" altLang="en-US" sz="1200" b="1">
                <a:latin typeface="Cambria" panose="02040503050406030204" charset="0"/>
                <a:cs typeface="Cambria" panose="02040503050406030204" charset="0"/>
              </a:rPr>
              <a:t>A cloud platform with four virtual clusters over three physical clusters shaded differently.</a:t>
            </a:r>
            <a:endParaRPr lang="en-US" altLang="en-US" sz="1200" b="1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668655" y="96520"/>
            <a:ext cx="788543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Implementation Levels of Virtualization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4"/>
          <p:cNvSpPr txBox="1"/>
          <p:nvPr>
            <p:ph type="body" idx="1"/>
          </p:nvPr>
        </p:nvSpPr>
        <p:spPr>
          <a:xfrm>
            <a:off x="250825" y="936625"/>
            <a:ext cx="8601075" cy="554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</a:t>
            </a:r>
            <a:r>
              <a:rPr lang="en-US" sz="15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traditional computer </a:t>
            </a: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runs with a host OS specially tailored for its hardware architecture, as shown in Figure.</a:t>
            </a: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5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After virtualization</a:t>
            </a: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different user applications managed by their OS (guest OS) can run on same hardware, independent of host OS.</a:t>
            </a: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This is often done by </a:t>
            </a:r>
            <a:r>
              <a:rPr lang="en-US" sz="15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adding additional software</a:t>
            </a: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called a</a:t>
            </a:r>
            <a:r>
              <a:rPr lang="en-US" sz="15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virtualization layer</a:t>
            </a: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This virtualization layer is known as </a:t>
            </a:r>
            <a:r>
              <a:rPr lang="en-US" sz="15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hypervisor</a:t>
            </a: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or</a:t>
            </a:r>
            <a:r>
              <a:rPr lang="en-US" sz="15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virtual machine monitor </a:t>
            </a: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(VMM).</a:t>
            </a: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5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 VMs applications run with their own guest OS over the virtualized CPU, memory, and I/O.</a:t>
            </a:r>
            <a:endParaRPr sz="15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8366760" y="41275"/>
          <a:ext cx="70802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9963150" imgH="9105900" progId="Paint.Picture">
                  <p:embed/>
                </p:oleObj>
              </mc:Choice>
              <mc:Fallback>
                <p:oleObj name="" r:id="rId1" imgW="9963150" imgH="9105900" progId="Paint.Picture">
                  <p:embed/>
                  <p:pic>
                    <p:nvPicPr>
                      <p:cNvPr id="0" name="Google Shape;124;p4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366760" y="41275"/>
                        <a:ext cx="708025" cy="64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" name="Google Shape;125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6" name="Google Shape;126;p4"/>
          <p:cNvGraphicFramePr/>
          <p:nvPr/>
        </p:nvGraphicFramePr>
        <p:xfrm>
          <a:off x="250190" y="3646170"/>
          <a:ext cx="8729345" cy="3113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15944850" imgH="5686425" progId="Paint.Picture">
                  <p:embed/>
                </p:oleObj>
              </mc:Choice>
              <mc:Fallback>
                <p:oleObj name="" r:id="rId4" imgW="15944850" imgH="5686425" progId="Paint.Picture">
                  <p:embed/>
                  <p:pic>
                    <p:nvPicPr>
                      <p:cNvPr id="0" name="Google Shape;126;p4"/>
                      <p:cNvPicPr preferRelativeResize="0"/>
                      <p:nvPr/>
                    </p:nvPicPr>
                    <p:blipFill rotWithShape="1"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250190" y="3646170"/>
                        <a:ext cx="8729345" cy="3113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 CLUSTERS 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953135"/>
            <a:ext cx="873315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VMs can be replicated in multiple servers for the purpose of promoting distributed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parallelism, fault tolerance, and disaster recovery.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size of a virtual cluster can grow or shrink dynamically, similar to the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way an overlay network varies in size in a peer-to-peer (P2P) network.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failure of any physical nodes may disable some VMs installed on the failing nodes. But the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failure of VMs will not pull down the host system.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 a virtual cluster system, it is quite important to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store the large number of VM images efficiently</a:t>
            </a:r>
            <a:r>
              <a:rPr lang="en-IN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endParaRPr lang="en-IN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alt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Figure shows the concept of a virtual cluster based on application partitioning or customization</a:t>
            </a:r>
            <a:endParaRPr lang="en-US" alt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775335" y="4495800"/>
          <a:ext cx="8112760" cy="222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5727700" imgH="2832100" progId="Paint.Picture">
                  <p:embed/>
                </p:oleObj>
              </mc:Choice>
              <mc:Fallback>
                <p:oleObj name="" r:id="rId4" imgW="5727700" imgH="28321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5335" y="4495800"/>
                        <a:ext cx="8112760" cy="222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9"/>
          <p:cNvSpPr txBox="1"/>
          <p:nvPr>
            <p:ph type="body" idx="1"/>
          </p:nvPr>
        </p:nvSpPr>
        <p:spPr>
          <a:xfrm>
            <a:off x="1976016" y="1443835"/>
            <a:ext cx="6566314" cy="473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6000"/>
              <a:buNone/>
            </a:pPr>
            <a:endParaRPr sz="60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4600"/>
              </a:buClr>
              <a:buSzPts val="6000"/>
              <a:buNone/>
            </a:pPr>
            <a:r>
              <a:rPr lang="en-US" sz="6000"/>
              <a:t>THANK YOU</a:t>
            </a:r>
            <a:endParaRPr sz="6000"/>
          </a:p>
        </p:txBody>
      </p:sp>
      <p:pic>
        <p:nvPicPr>
          <p:cNvPr id="539" name="Google Shape;539;p4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626100" y="69490"/>
            <a:ext cx="13716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0" name="Google Shape;540;p49"/>
          <p:cNvGraphicFramePr/>
          <p:nvPr/>
        </p:nvGraphicFramePr>
        <p:xfrm>
          <a:off x="8172450" y="5978525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2" imgW="10372725" imgH="8743950" progId="Paint.Picture">
                  <p:embed/>
                </p:oleObj>
              </mc:Choice>
              <mc:Fallback>
                <p:oleObj name="" r:id="rId2" imgW="10372725" imgH="8743950" progId="Paint.Picture">
                  <p:embed/>
                  <p:pic>
                    <p:nvPicPr>
                      <p:cNvPr id="0" name="Google Shape;540;p49"/>
                      <p:cNvPicPr preferRelativeResize="0"/>
                      <p:nvPr/>
                    </p:nvPicPr>
                    <p:blipFill rotWithShape="1"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5978525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601980" y="222250"/>
            <a:ext cx="750125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CCS </a:t>
            </a:r>
            <a:endParaRPr sz="3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" name="Google Shape;133;p5"/>
          <p:cNvSpPr txBox="1"/>
          <p:nvPr>
            <p:ph type="body" idx="1"/>
          </p:nvPr>
        </p:nvSpPr>
        <p:spPr>
          <a:xfrm>
            <a:off x="250825" y="1155065"/>
            <a:ext cx="4419600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main </a:t>
            </a:r>
            <a:r>
              <a:rPr lang="en-US" sz="1600" i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function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of </a:t>
            </a:r>
            <a:r>
              <a:rPr lang="en-US" sz="1600" i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software layer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for virtualization is </a:t>
            </a:r>
            <a:r>
              <a:rPr lang="en-US" sz="1600" i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to virtualize physical hardware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of a host machine into virtual resources.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 i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Virtualization software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16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creates abstraction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of </a:t>
            </a:r>
            <a:r>
              <a:rPr lang="en-US" sz="1600" i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VMs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by interposing a virtualization layer at various levels of a computer system.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Common </a:t>
            </a:r>
            <a:r>
              <a:rPr lang="en-US" sz="16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virtualization layers include:</a:t>
            </a:r>
            <a:endParaRPr sz="16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 b="1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instruction set architecture</a:t>
            </a:r>
            <a:r>
              <a:rPr lang="en-US" sz="1600" i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(ISA) level,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⮚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hardware level,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⮚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operating system level,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⮚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library support level, and 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⮚"/>
            </a:pPr>
            <a:r>
              <a:rPr lang="en-US" sz="16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application level</a:t>
            </a:r>
            <a:endParaRPr sz="16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134" name="Google Shape;134;p5"/>
          <p:cNvGraphicFramePr/>
          <p:nvPr/>
        </p:nvGraphicFramePr>
        <p:xfrm>
          <a:off x="8366760" y="41275"/>
          <a:ext cx="70802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9963150" imgH="9105900" progId="Paint.Picture">
                  <p:embed/>
                </p:oleObj>
              </mc:Choice>
              <mc:Fallback>
                <p:oleObj name="" r:id="rId1" imgW="9963150" imgH="9105900" progId="Paint.Picture">
                  <p:embed/>
                  <p:pic>
                    <p:nvPicPr>
                      <p:cNvPr id="0" name="Google Shape;134;p5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366760" y="41275"/>
                        <a:ext cx="708025" cy="64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" name="Google Shape;135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5"/>
          <p:cNvGraphicFramePr/>
          <p:nvPr/>
        </p:nvGraphicFramePr>
        <p:xfrm>
          <a:off x="4838065" y="1065530"/>
          <a:ext cx="4237355" cy="495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8810625" imgH="10296525" progId="Paint.Picture">
                  <p:embed/>
                </p:oleObj>
              </mc:Choice>
              <mc:Fallback>
                <p:oleObj name="" r:id="rId4" imgW="8810625" imgH="10296525" progId="Paint.Picture">
                  <p:embed/>
                  <p:pic>
                    <p:nvPicPr>
                      <p:cNvPr id="0" name="Google Shape;136;p5"/>
                      <p:cNvPicPr preferRelativeResize="0"/>
                      <p:nvPr/>
                    </p:nvPicPr>
                    <p:blipFill rotWithShape="1"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4838065" y="1065530"/>
                        <a:ext cx="4237355" cy="4951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Google Shape;137;p5"/>
          <p:cNvSpPr txBox="1"/>
          <p:nvPr/>
        </p:nvSpPr>
        <p:spPr>
          <a:xfrm>
            <a:off x="5198745" y="6174740"/>
            <a:ext cx="384746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Virtualization ranging from hardware to applications in 5 abstraction levels.</a:t>
            </a:r>
            <a:endParaRPr sz="12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834390" y="96520"/>
            <a:ext cx="753237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ct val="1110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CCS- Instruction Set Architecture Level </a:t>
            </a:r>
            <a:endParaRPr sz="3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p6"/>
          <p:cNvSpPr txBox="1"/>
          <p:nvPr>
            <p:ph type="body" idx="1"/>
          </p:nvPr>
        </p:nvSpPr>
        <p:spPr>
          <a:xfrm>
            <a:off x="250825" y="943610"/>
            <a:ext cx="8721725" cy="568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Here </a:t>
            </a:r>
            <a:r>
              <a:rPr lang="en-US" sz="1800" b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virtualization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is performed by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emulating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 given ISA by, the ISA of host machine.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Instruction set emulation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leads to virtual ISAs created on any hardware machine.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Basic </a:t>
            </a:r>
            <a:r>
              <a:rPr lang="en-US" sz="1800" i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emulation method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is through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code interpretation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An interpreter program</a:t>
            </a:r>
            <a:r>
              <a:rPr lang="en-US" sz="1800" i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interprets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source instructions to target instructions one by one.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One source instruction may require 10s or 100s of native target instructions to perform its function.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For better performance, </a:t>
            </a:r>
            <a:r>
              <a:rPr lang="en-US" sz="1800" i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dynamic binary translation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is desired.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This approach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translates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basic blocks of dynamic source instructions to target instructions.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basic blocks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can also be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extended to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program traces/super blocks to increase translation efficiency.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Instruction set emulation requires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binary translation and optimization.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virtual instruction set architecture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(V-ISA) thus requires adding a processor-specific software translation layer to the compiler.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145" name="Google Shape;145;p6"/>
          <p:cNvGraphicFramePr/>
          <p:nvPr/>
        </p:nvGraphicFramePr>
        <p:xfrm>
          <a:off x="8366760" y="41275"/>
          <a:ext cx="70802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9963150" imgH="9105900" progId="Paint.Picture">
                  <p:embed/>
                </p:oleObj>
              </mc:Choice>
              <mc:Fallback>
                <p:oleObj name="" r:id="rId1" imgW="9963150" imgH="9105900" progId="Paint.Picture">
                  <p:embed/>
                  <p:pic>
                    <p:nvPicPr>
                      <p:cNvPr id="0" name="Google Shape;145;p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366760" y="41275"/>
                        <a:ext cx="708025" cy="64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" name="Google Shape;146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601980" y="222250"/>
            <a:ext cx="750125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Hardware Abstraction Level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7"/>
          <p:cNvSpPr txBox="1"/>
          <p:nvPr>
            <p:ph type="body" idx="1"/>
          </p:nvPr>
        </p:nvSpPr>
        <p:spPr>
          <a:xfrm>
            <a:off x="250825" y="1171575"/>
            <a:ext cx="8601075" cy="531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Hardware-level virtualization is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performed on top of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bare hardware.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generates a virtual hardware environment for a VM.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On the other hand, the process manages the underlying hardware through virtualization.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idea is to virtualize a computer’s resources, such as its processors, memory, and I/O devices.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intention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is to upgrade hardware utilization rate by multiple users concurrently.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154" name="Google Shape;154;p7"/>
          <p:cNvGraphicFramePr/>
          <p:nvPr/>
        </p:nvGraphicFramePr>
        <p:xfrm>
          <a:off x="8366760" y="41275"/>
          <a:ext cx="70802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9963150" imgH="9105900" progId="Paint.Picture">
                  <p:embed/>
                </p:oleObj>
              </mc:Choice>
              <mc:Fallback>
                <p:oleObj name="" r:id="rId1" imgW="9963150" imgH="9105900" progId="Paint.Picture">
                  <p:embed/>
                  <p:pic>
                    <p:nvPicPr>
                      <p:cNvPr id="0" name="Google Shape;154;p7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366760" y="41275"/>
                        <a:ext cx="708025" cy="64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" name="Google Shape;155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601980" y="222250"/>
            <a:ext cx="750125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Operating System Level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8"/>
          <p:cNvSpPr txBox="1"/>
          <p:nvPr>
            <p:ph type="body" idx="1"/>
          </p:nvPr>
        </p:nvSpPr>
        <p:spPr>
          <a:xfrm>
            <a:off x="250825" y="1171575"/>
            <a:ext cx="8601075" cy="531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This refers to an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abstraction layer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between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traditional OS and user applications.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OS-level virtualization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creates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isolated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containers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on a single physical server and the OS instances to utilize the hardware and software in data centers.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The containers behave like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real servers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OS-level virtualization is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commonly used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in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creating virtual hosting environments to allocate hardware resources among a large number of mutually distrusting users.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It is also </a:t>
            </a:r>
            <a:r>
              <a:rPr lang="en-US" sz="1800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used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in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consolidating server hardware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by moving services on separate hosts into containers or VMs on one server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163" name="Google Shape;163;p8"/>
          <p:cNvGraphicFramePr/>
          <p:nvPr/>
        </p:nvGraphicFramePr>
        <p:xfrm>
          <a:off x="8366760" y="41275"/>
          <a:ext cx="70802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9963150" imgH="9105900" progId="Paint.Picture">
                  <p:embed/>
                </p:oleObj>
              </mc:Choice>
              <mc:Fallback>
                <p:oleObj name="" r:id="rId1" imgW="9963150" imgH="9105900" progId="Paint.Picture">
                  <p:embed/>
                  <p:pic>
                    <p:nvPicPr>
                      <p:cNvPr id="0" name="Google Shape;163;p8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366760" y="41275"/>
                        <a:ext cx="708025" cy="64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oogle Shape;164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601980" y="222250"/>
            <a:ext cx="750125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Library Support Level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" name="Google Shape;171;p9"/>
          <p:cNvSpPr txBox="1"/>
          <p:nvPr>
            <p:ph type="body" idx="1"/>
          </p:nvPr>
        </p:nvSpPr>
        <p:spPr>
          <a:xfrm>
            <a:off x="250825" y="1498600"/>
            <a:ext cx="8601075" cy="498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Most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applications use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APIs exported by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user-level libraries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rather than using lengthy system calls by OS.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Virtualization with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library interfaces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is possible by</a:t>
            </a:r>
            <a:r>
              <a:rPr lang="en-US" sz="1800" i="1">
                <a:solidFill>
                  <a:srgbClr val="E36C09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controlling communication link 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between applications and rest of a system through </a:t>
            </a:r>
            <a:r>
              <a:rPr lang="en-US" sz="1800" b="1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API hooks</a:t>
            </a:r>
            <a:r>
              <a:rPr lang="en-US" sz="180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Noto Sans Symbols"/>
              <a:buNone/>
            </a:pPr>
            <a:endParaRPr sz="180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graphicFrame>
        <p:nvGraphicFramePr>
          <p:cNvPr id="172" name="Google Shape;172;p9"/>
          <p:cNvGraphicFramePr/>
          <p:nvPr/>
        </p:nvGraphicFramePr>
        <p:xfrm>
          <a:off x="8366760" y="41275"/>
          <a:ext cx="70802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9963150" imgH="9105900" progId="Paint.Picture">
                  <p:embed/>
                </p:oleObj>
              </mc:Choice>
              <mc:Fallback>
                <p:oleObj name="" r:id="rId1" imgW="9963150" imgH="9105900" progId="Paint.Picture">
                  <p:embed/>
                  <p:pic>
                    <p:nvPicPr>
                      <p:cNvPr id="0" name="Google Shape;172;p9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366760" y="41275"/>
                        <a:ext cx="708025" cy="64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" name="Google Shape;173;p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20554</Words>
  <Application>WPS Presentation</Application>
  <PresentationFormat/>
  <Paragraphs>596</Paragraphs>
  <Slides>41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55</vt:i4>
      </vt:variant>
      <vt:variant>
        <vt:lpstr>幻灯片标题</vt:lpstr>
      </vt:variant>
      <vt:variant>
        <vt:i4>41</vt:i4>
      </vt:variant>
    </vt:vector>
  </HeadingPairs>
  <TitlesOfParts>
    <vt:vector size="110" baseType="lpstr">
      <vt:lpstr>Arial</vt:lpstr>
      <vt:lpstr>SimSun</vt:lpstr>
      <vt:lpstr>Wingdings</vt:lpstr>
      <vt:lpstr>Arial</vt:lpstr>
      <vt:lpstr>Calibri</vt:lpstr>
      <vt:lpstr>Bebas Neue</vt:lpstr>
      <vt:lpstr>Cambria</vt:lpstr>
      <vt:lpstr>Noto Sans Symbols</vt:lpstr>
      <vt:lpstr>Segoe Print</vt:lpstr>
      <vt:lpstr>Microsoft YaHei</vt:lpstr>
      <vt:lpstr>Arial Unicode MS</vt:lpstr>
      <vt:lpstr>Cambria</vt:lpstr>
      <vt:lpstr>Wingdings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CLOUD COMPUTING &amp; SECURITY   (BIS613D) </vt:lpstr>
      <vt:lpstr>CCS Module-2 </vt:lpstr>
      <vt:lpstr>Implementation Levels of Virtualization</vt:lpstr>
      <vt:lpstr>Implementation Levels of Virtualization</vt:lpstr>
      <vt:lpstr>CCS </vt:lpstr>
      <vt:lpstr>CCS- Instruction Set Architecture Level </vt:lpstr>
      <vt:lpstr>Hardware Abstraction Level</vt:lpstr>
      <vt:lpstr>Operating System Level</vt:lpstr>
      <vt:lpstr>Library Support Level</vt:lpstr>
      <vt:lpstr>User-Application Level</vt:lpstr>
      <vt:lpstr>Relative Merits of Different Approaches</vt:lpstr>
      <vt:lpstr>VMM Design Requirements and Providers</vt:lpstr>
      <vt:lpstr>CCS </vt:lpstr>
      <vt:lpstr>Virtualization Support at the OS Level</vt:lpstr>
      <vt:lpstr>Virtualization Support at the OS Level</vt:lpstr>
      <vt:lpstr>Advantages of OS Extensions</vt:lpstr>
      <vt:lpstr>Disadvantages of OS Extensions</vt:lpstr>
      <vt:lpstr>OS-level virtualization</vt:lpstr>
      <vt:lpstr>OS-level virtualization</vt:lpstr>
      <vt:lpstr>Middleware Support for Virtualization</vt:lpstr>
      <vt:lpstr> vCUDA for Virtualization of General-Purpose GPUs</vt:lpstr>
      <vt:lpstr> vCUDA for Virtualization of General-Purpose GPUs</vt:lpstr>
      <vt:lpstr>VIRTUALIZATION STRUCTURES/TOOLS AND MECHANISMS</vt:lpstr>
      <vt:lpstr>The Xen Architecture</vt:lpstr>
      <vt:lpstr>Binary Translation with Full Virtualization</vt:lpstr>
      <vt:lpstr>Binary Translation with Full Virtualization</vt:lpstr>
      <vt:lpstr>Para-Virtualization with Compiler Support</vt:lpstr>
      <vt:lpstr>Para-Virtualization with Compiler Support</vt:lpstr>
      <vt:lpstr>VMware ESX Server for Para-Virtualization</vt:lpstr>
      <vt:lpstr>VMware ESX Server for Para-Virtualization</vt:lpstr>
      <vt:lpstr>VIRTUALIZATION OF CPU, MEMORY, AND I/O DEVICES</vt:lpstr>
      <vt:lpstr>CPU Virtualization</vt:lpstr>
      <vt:lpstr>CPU Virtualization</vt:lpstr>
      <vt:lpstr>Memory Virtualization</vt:lpstr>
      <vt:lpstr>I/O Virtualization</vt:lpstr>
      <vt:lpstr>Physical versus Virtual Processor Cores</vt:lpstr>
      <vt:lpstr>Virtual Hierarchy</vt:lpstr>
      <vt:lpstr>CCS</vt:lpstr>
      <vt:lpstr>VIRTUAL CLUSTERS AND RESOURCE MANAGEMENT</vt:lpstr>
      <vt:lpstr>VIRTUAL CLUSTERS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&amp; SECURITY   (BIS613D) </dc:title>
  <dc:creator/>
  <cp:lastModifiedBy>srividya.r_cmrit</cp:lastModifiedBy>
  <cp:revision>19</cp:revision>
  <dcterms:created xsi:type="dcterms:W3CDTF">2026-02-19T09:00:00Z</dcterms:created>
  <dcterms:modified xsi:type="dcterms:W3CDTF">2026-03-05T03:57:25Z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0567C5BFF9BE4CE0A789413FD2D5B03F_12</vt:lpwstr>
  </property>
  <property fmtid="{D5CDD505-2E9C-101B-9397-08002B2CF9AE}" pid="3" name="KSOProductBuildVer">
    <vt:lpwstr>2057-12.2.0.17545</vt:lpwstr>
  </property>
</Properties>
</file>